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54028D-235D-4296-AA37-0B286A1565E7}" type="datetimeFigureOut">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5DCAF-6965-431D-970E-C275C9BAAA4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54028D-235D-4296-AA37-0B286A1565E7}" type="datetimeFigureOut">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5DCAF-6965-431D-970E-C275C9BAAA4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54028D-235D-4296-AA37-0B286A1565E7}" type="datetimeFigureOut">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5DCAF-6965-431D-970E-C275C9BAAA4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54028D-235D-4296-AA37-0B286A1565E7}" type="datetimeFigureOut">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5DCAF-6965-431D-970E-C275C9BAAA4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54028D-235D-4296-AA37-0B286A1565E7}" type="datetimeFigureOut">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5DCAF-6965-431D-970E-C275C9BAAA4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54028D-235D-4296-AA37-0B286A1565E7}" type="datetimeFigureOut">
              <a:rPr lang="en-US" smtClean="0"/>
              <a:t>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5DCAF-6965-431D-970E-C275C9BAAA4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54028D-235D-4296-AA37-0B286A1565E7}" type="datetimeFigureOut">
              <a:rPr lang="en-US" smtClean="0"/>
              <a:t>4/26/2020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5DCAF-6965-431D-970E-C275C9BAAA4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54028D-235D-4296-AA37-0B286A1565E7}" type="datetimeFigureOut">
              <a:rPr lang="en-US" smtClean="0"/>
              <a:t>4/26/2020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5DCAF-6965-431D-970E-C275C9BAAA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54028D-235D-4296-AA37-0B286A1565E7}" type="datetimeFigureOut">
              <a:rPr lang="en-US" smtClean="0"/>
              <a:t>4/26/2020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5DCAF-6965-431D-970E-C275C9BAAA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54028D-235D-4296-AA37-0B286A1565E7}" type="datetimeFigureOut">
              <a:rPr lang="en-US" smtClean="0"/>
              <a:t>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5DCAF-6965-431D-970E-C275C9BAAA4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54028D-235D-4296-AA37-0B286A1565E7}" type="datetimeFigureOut">
              <a:rPr lang="en-US" smtClean="0"/>
              <a:t>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5DCAF-6965-431D-970E-C275C9BAAA4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54028D-235D-4296-AA37-0B286A1565E7}" type="datetimeFigureOut">
              <a:rPr lang="en-US" smtClean="0"/>
              <a:t>4/26/2020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E5DCAF-6965-431D-970E-C275C9BAAA4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Planning of training schedule</a:t>
            </a:r>
            <a:endParaRPr lang="en-US" dirty="0"/>
          </a:p>
        </p:txBody>
      </p:sp>
      <p:sp>
        <p:nvSpPr>
          <p:cNvPr id="3" name="Subtitle 2"/>
          <p:cNvSpPr>
            <a:spLocks noGrp="1"/>
          </p:cNvSpPr>
          <p:nvPr>
            <p:ph type="subTitle" idx="1"/>
          </p:nvPr>
        </p:nvSpPr>
        <p:spPr/>
        <p:txBody>
          <a:bodyPr/>
          <a:lstStyle/>
          <a:p>
            <a:r>
              <a:rPr lang="en-IN" dirty="0" smtClean="0"/>
              <a:t>Dr. </a:t>
            </a:r>
            <a:r>
              <a:rPr lang="en-IN" dirty="0" err="1" smtClean="0"/>
              <a:t>rajeshwari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Periodisation</a:t>
            </a:r>
            <a:br>
              <a:rPr lang="en-US" b="1" dirty="0" smtClean="0"/>
            </a:br>
            <a:endParaRPr lang="en-US" dirty="0"/>
          </a:p>
        </p:txBody>
      </p:sp>
      <p:sp>
        <p:nvSpPr>
          <p:cNvPr id="3" name="Content Placeholder 2"/>
          <p:cNvSpPr>
            <a:spLocks noGrp="1"/>
          </p:cNvSpPr>
          <p:nvPr>
            <p:ph idx="1"/>
          </p:nvPr>
        </p:nvSpPr>
        <p:spPr>
          <a:xfrm>
            <a:off x="285720" y="1000108"/>
            <a:ext cx="8572560" cy="5643602"/>
          </a:xfrm>
        </p:spPr>
        <p:txBody>
          <a:bodyPr>
            <a:noAutofit/>
          </a:bodyPr>
          <a:lstStyle/>
          <a:p>
            <a:pPr algn="just"/>
            <a:r>
              <a:rPr lang="en-US" sz="2000" dirty="0" smtClean="0">
                <a:latin typeface="Times New Roman" pitchFamily="18" charset="0"/>
                <a:cs typeface="Times New Roman" pitchFamily="18" charset="0"/>
              </a:rPr>
              <a:t>Periodisation </a:t>
            </a:r>
            <a:r>
              <a:rPr lang="en-US" sz="2000" dirty="0">
                <a:latin typeface="Times New Roman" pitchFamily="18" charset="0"/>
                <a:cs typeface="Times New Roman" pitchFamily="18" charset="0"/>
              </a:rPr>
              <a:t>is the method of </a:t>
            </a:r>
            <a:r>
              <a:rPr lang="en-US" sz="2000" dirty="0" smtClean="0">
                <a:latin typeface="Times New Roman" pitchFamily="18" charset="0"/>
                <a:cs typeface="Times New Roman" pitchFamily="18" charset="0"/>
              </a:rPr>
              <a:t>organizing </a:t>
            </a:r>
            <a:r>
              <a:rPr lang="en-US" sz="2000" dirty="0">
                <a:latin typeface="Times New Roman" pitchFamily="18" charset="0"/>
                <a:cs typeface="Times New Roman" pitchFamily="18" charset="0"/>
              </a:rPr>
              <a:t>the training year into phases where each phase has its specific aims for the development of the athlete.</a:t>
            </a:r>
          </a:p>
          <a:p>
            <a:pPr algn="just"/>
            <a:r>
              <a:rPr lang="en-US" sz="2000" b="1" dirty="0">
                <a:latin typeface="Times New Roman" pitchFamily="18" charset="0"/>
                <a:cs typeface="Times New Roman" pitchFamily="18" charset="0"/>
              </a:rPr>
              <a:t>The phases of a training year</a:t>
            </a:r>
          </a:p>
          <a:p>
            <a:pPr algn="just"/>
            <a:r>
              <a:rPr lang="en-US" sz="2000" dirty="0">
                <a:latin typeface="Times New Roman" pitchFamily="18" charset="0"/>
                <a:cs typeface="Times New Roman" pitchFamily="18" charset="0"/>
              </a:rPr>
              <a:t>The training year is divided into 6 </a:t>
            </a:r>
            <a:r>
              <a:rPr lang="en-US" sz="2000" dirty="0" smtClean="0">
                <a:latin typeface="Times New Roman" pitchFamily="18" charset="0"/>
                <a:cs typeface="Times New Roman" pitchFamily="18" charset="0"/>
              </a:rPr>
              <a:t>phases</a:t>
            </a:r>
          </a:p>
          <a:p>
            <a:pPr algn="just"/>
            <a:r>
              <a:rPr lang="en-US" sz="2000" b="1" dirty="0">
                <a:latin typeface="Times New Roman" pitchFamily="18" charset="0"/>
                <a:cs typeface="Times New Roman" pitchFamily="18" charset="0"/>
              </a:rPr>
              <a:t>Objectives of each phase</a:t>
            </a:r>
          </a:p>
          <a:p>
            <a:pPr algn="just"/>
            <a:r>
              <a:rPr lang="en-US" sz="2000" dirty="0">
                <a:latin typeface="Times New Roman" pitchFamily="18" charset="0"/>
                <a:cs typeface="Times New Roman" pitchFamily="18" charset="0"/>
              </a:rPr>
              <a:t>The objectives of each phase are as follows:</a:t>
            </a:r>
          </a:p>
          <a:p>
            <a:pPr algn="just"/>
            <a:r>
              <a:rPr lang="en-US" sz="2000" dirty="0">
                <a:latin typeface="Times New Roman" pitchFamily="18" charset="0"/>
                <a:cs typeface="Times New Roman" pitchFamily="18" charset="0"/>
              </a:rPr>
              <a:t>Phase 1 - General development of strength, mobility, endurance and basic technique</a:t>
            </a:r>
          </a:p>
          <a:p>
            <a:pPr algn="just"/>
            <a:r>
              <a:rPr lang="en-US" sz="2000" dirty="0">
                <a:latin typeface="Times New Roman" pitchFamily="18" charset="0"/>
                <a:cs typeface="Times New Roman" pitchFamily="18" charset="0"/>
              </a:rPr>
              <a:t>Phase 2 - Development of specific fitness and advanced technical skills</a:t>
            </a:r>
          </a:p>
          <a:p>
            <a:pPr algn="just"/>
            <a:r>
              <a:rPr lang="en-US" sz="2000" dirty="0">
                <a:latin typeface="Times New Roman" pitchFamily="18" charset="0"/>
                <a:cs typeface="Times New Roman" pitchFamily="18" charset="0"/>
              </a:rPr>
              <a:t>Phase 3 - Competition experience - the achievement of indoor objectives</a:t>
            </a:r>
          </a:p>
          <a:p>
            <a:pPr algn="just"/>
            <a:r>
              <a:rPr lang="en-US" sz="2000" dirty="0">
                <a:latin typeface="Times New Roman" pitchFamily="18" charset="0"/>
                <a:cs typeface="Times New Roman" pitchFamily="18" charset="0"/>
              </a:rPr>
              <a:t>Phase 4 - Adjustment of the technical model, preparation for the main competition</a:t>
            </a:r>
          </a:p>
          <a:p>
            <a:pPr algn="just"/>
            <a:r>
              <a:rPr lang="en-US" sz="2000" dirty="0">
                <a:latin typeface="Times New Roman" pitchFamily="18" charset="0"/>
                <a:cs typeface="Times New Roman" pitchFamily="18" charset="0"/>
              </a:rPr>
              <a:t>Phase 5 - Competition experience and achievement of outdoor objectives</a:t>
            </a:r>
          </a:p>
          <a:p>
            <a:pPr algn="just"/>
            <a:r>
              <a:rPr lang="en-US" sz="2000" dirty="0">
                <a:latin typeface="Times New Roman" pitchFamily="18" charset="0"/>
                <a:cs typeface="Times New Roman" pitchFamily="18" charset="0"/>
              </a:rPr>
              <a:t>Phase 6 - Active recovery - planning preparation for next season</a:t>
            </a:r>
          </a:p>
          <a:p>
            <a:pPr algn="just"/>
            <a:endParaRPr lang="en-US"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143668"/>
          </a:xfrm>
        </p:spPr>
        <p:txBody>
          <a:bodyPr>
            <a:normAutofit fontScale="70000" lnSpcReduction="20000"/>
          </a:bodyPr>
          <a:lstStyle/>
          <a:p>
            <a:pPr algn="just">
              <a:buNone/>
            </a:pPr>
            <a:r>
              <a:rPr lang="en-US" b="1" dirty="0">
                <a:latin typeface="Times New Roman" pitchFamily="18" charset="0"/>
                <a:cs typeface="Times New Roman" pitchFamily="18" charset="0"/>
              </a:rPr>
              <a:t>Activities of each Phase</a:t>
            </a:r>
          </a:p>
          <a:p>
            <a:pPr algn="just"/>
            <a:r>
              <a:rPr lang="en-US" dirty="0">
                <a:latin typeface="Times New Roman" pitchFamily="18" charset="0"/>
                <a:cs typeface="Times New Roman" pitchFamily="18" charset="0"/>
              </a:rPr>
              <a:t>The athlete's physical needs that require development are:</a:t>
            </a:r>
          </a:p>
          <a:p>
            <a:pPr algn="just"/>
            <a:r>
              <a:rPr lang="en-US" dirty="0">
                <a:latin typeface="Times New Roman" pitchFamily="18" charset="0"/>
                <a:cs typeface="Times New Roman" pitchFamily="18" charset="0"/>
              </a:rPr>
              <a:t>Basic body Conditioning</a:t>
            </a:r>
          </a:p>
          <a:p>
            <a:pPr algn="just"/>
            <a:r>
              <a:rPr lang="en-US" dirty="0">
                <a:latin typeface="Times New Roman" pitchFamily="18" charset="0"/>
                <a:cs typeface="Times New Roman" pitchFamily="18" charset="0"/>
              </a:rPr>
              <a:t>General and Specific Strength</a:t>
            </a:r>
          </a:p>
          <a:p>
            <a:pPr algn="just"/>
            <a:r>
              <a:rPr lang="en-US" dirty="0">
                <a:latin typeface="Times New Roman" pitchFamily="18" charset="0"/>
                <a:cs typeface="Times New Roman" pitchFamily="18" charset="0"/>
              </a:rPr>
              <a:t>General and Specific Technique</a:t>
            </a:r>
          </a:p>
          <a:p>
            <a:pPr algn="just"/>
            <a:r>
              <a:rPr lang="en-US" dirty="0">
                <a:latin typeface="Times New Roman" pitchFamily="18" charset="0"/>
                <a:cs typeface="Times New Roman" pitchFamily="18" charset="0"/>
              </a:rPr>
              <a:t>General and Specific Mobility</a:t>
            </a:r>
          </a:p>
          <a:p>
            <a:pPr algn="just"/>
            <a:r>
              <a:rPr lang="en-US" dirty="0">
                <a:latin typeface="Times New Roman" pitchFamily="18" charset="0"/>
                <a:cs typeface="Times New Roman" pitchFamily="18" charset="0"/>
              </a:rPr>
              <a:t>General and Specific Endurance</a:t>
            </a:r>
          </a:p>
          <a:p>
            <a:pPr algn="just"/>
            <a:r>
              <a:rPr lang="en-US" dirty="0">
                <a:latin typeface="Times New Roman" pitchFamily="18" charset="0"/>
                <a:cs typeface="Times New Roman" pitchFamily="18" charset="0"/>
              </a:rPr>
              <a:t>Speed</a:t>
            </a:r>
          </a:p>
          <a:p>
            <a:pPr algn="just">
              <a:buNone/>
            </a:pPr>
            <a:r>
              <a:rPr lang="en-US" dirty="0">
                <a:latin typeface="Times New Roman" pitchFamily="18" charset="0"/>
                <a:cs typeface="Times New Roman" pitchFamily="18" charset="0"/>
              </a:rPr>
              <a:t>Each of these needs should be seen as a building block, where specific blocks need to be in place before you progress to the next. Failure to do this may result </a:t>
            </a:r>
            <a:r>
              <a:rPr lang="en-US" dirty="0" smtClean="0">
                <a:latin typeface="Times New Roman" pitchFamily="18" charset="0"/>
                <a:cs typeface="Times New Roman" pitchFamily="18" charset="0"/>
              </a:rPr>
              <a:t>in injury. How </a:t>
            </a:r>
            <a:r>
              <a:rPr lang="en-US" dirty="0">
                <a:latin typeface="Times New Roman" pitchFamily="18" charset="0"/>
                <a:cs typeface="Times New Roman" pitchFamily="18" charset="0"/>
              </a:rPr>
              <a:t>you allocate the blocks to each phase depends upon the athlete's weaknesses and strengths and is for you as the coach to decide with the athlete.</a:t>
            </a:r>
          </a:p>
          <a:p>
            <a:pPr algn="just">
              <a:buNone/>
            </a:pPr>
            <a:r>
              <a:rPr lang="en-US" dirty="0">
                <a:latin typeface="Times New Roman" pitchFamily="18" charset="0"/>
                <a:cs typeface="Times New Roman" pitchFamily="18" charset="0"/>
              </a:rPr>
              <a:t>One approach is to progress the building blocks as follows:</a:t>
            </a:r>
          </a:p>
          <a:p>
            <a:pPr algn="just"/>
            <a:r>
              <a:rPr lang="en-US" dirty="0">
                <a:latin typeface="Times New Roman" pitchFamily="18" charset="0"/>
                <a:cs typeface="Times New Roman" pitchFamily="18" charset="0"/>
              </a:rPr>
              <a:t>basic body conditioning</a:t>
            </a:r>
          </a:p>
          <a:p>
            <a:pPr algn="just"/>
            <a:r>
              <a:rPr lang="en-US" dirty="0">
                <a:latin typeface="Times New Roman" pitchFamily="18" charset="0"/>
                <a:cs typeface="Times New Roman" pitchFamily="18" charset="0"/>
              </a:rPr>
              <a:t>general strength, endurance, mobility and technique</a:t>
            </a:r>
          </a:p>
          <a:p>
            <a:pPr algn="just"/>
            <a:r>
              <a:rPr lang="en-US" dirty="0">
                <a:latin typeface="Times New Roman" pitchFamily="18" charset="0"/>
                <a:cs typeface="Times New Roman" pitchFamily="18" charset="0"/>
              </a:rPr>
              <a:t>specific strength, endurance, mobility and technique</a:t>
            </a:r>
          </a:p>
          <a:p>
            <a:pPr algn="just"/>
            <a:r>
              <a:rPr lang="en-US" dirty="0" smtClean="0">
                <a:latin typeface="Times New Roman" pitchFamily="18" charset="0"/>
                <a:cs typeface="Times New Roman" pitchFamily="18" charset="0"/>
              </a:rPr>
              <a:t>speed</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143668"/>
          </a:xfrm>
        </p:spPr>
        <p:txBody>
          <a:bodyPr>
            <a:normAutofit fontScale="85000" lnSpcReduction="20000"/>
          </a:bodyPr>
          <a:lstStyle/>
          <a:p>
            <a:pPr algn="just">
              <a:buNone/>
            </a:pPr>
            <a:r>
              <a:rPr lang="en-US" b="1" dirty="0">
                <a:latin typeface="Times New Roman" pitchFamily="18" charset="0"/>
                <a:cs typeface="Times New Roman" pitchFamily="18" charset="0"/>
              </a:rPr>
              <a:t>Athlete Development</a:t>
            </a:r>
          </a:p>
          <a:p>
            <a:pPr algn="just"/>
            <a:r>
              <a:rPr lang="en-US" dirty="0">
                <a:latin typeface="Times New Roman" pitchFamily="18" charset="0"/>
                <a:cs typeface="Times New Roman" pitchFamily="18" charset="0"/>
              </a:rPr>
              <a:t>As an athlete matures, they are not only developing in terms of their sports but also education, career, physical maturity and their relationships with those around them. On average, an athlete is likely to face up to seven transitions during their full athletic, and perhaps the critical transition occurs around the age of 20 when they may be:</a:t>
            </a:r>
          </a:p>
          <a:p>
            <a:pPr algn="just"/>
            <a:r>
              <a:rPr lang="en-US" dirty="0">
                <a:latin typeface="Times New Roman" pitchFamily="18" charset="0"/>
                <a:cs typeface="Times New Roman" pitchFamily="18" charset="0"/>
              </a:rPr>
              <a:t>moving to university/college or commencing in full-time employment</a:t>
            </a:r>
          </a:p>
          <a:p>
            <a:pPr algn="just"/>
            <a:r>
              <a:rPr lang="en-US" dirty="0">
                <a:latin typeface="Times New Roman" pitchFamily="18" charset="0"/>
                <a:cs typeface="Times New Roman" pitchFamily="18" charset="0"/>
              </a:rPr>
              <a:t>progressing to a high-performance level</a:t>
            </a:r>
          </a:p>
          <a:p>
            <a:pPr algn="just"/>
            <a:r>
              <a:rPr lang="en-US" dirty="0">
                <a:latin typeface="Times New Roman" pitchFamily="18" charset="0"/>
                <a:cs typeface="Times New Roman" pitchFamily="18" charset="0"/>
              </a:rPr>
              <a:t>maturing through adolescence</a:t>
            </a:r>
          </a:p>
          <a:p>
            <a:pPr algn="just"/>
            <a:r>
              <a:rPr lang="en-US" dirty="0">
                <a:latin typeface="Times New Roman" pitchFamily="18" charset="0"/>
                <a:cs typeface="Times New Roman" pitchFamily="18" charset="0"/>
              </a:rPr>
              <a:t>establishing relationships with a partner</a:t>
            </a:r>
          </a:p>
          <a:p>
            <a:pPr algn="just"/>
            <a:r>
              <a:rPr lang="en-US" dirty="0">
                <a:latin typeface="Times New Roman" pitchFamily="18" charset="0"/>
                <a:cs typeface="Times New Roman" pitchFamily="18" charset="0"/>
              </a:rPr>
              <a:t>Coaches must take into consideration these transitions when planning the annual and long-term training programs for their athletes.</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71480"/>
            <a:ext cx="8401080" cy="6000792"/>
          </a:xfrm>
        </p:spPr>
        <p:txBody>
          <a:bodyPr>
            <a:normAutofit fontScale="70000" lnSpcReduction="20000"/>
          </a:bodyPr>
          <a:lstStyle/>
          <a:p>
            <a:pPr algn="just">
              <a:buNone/>
            </a:pPr>
            <a:r>
              <a:rPr lang="en-US" b="1" dirty="0">
                <a:latin typeface="Times New Roman" pitchFamily="18" charset="0"/>
                <a:cs typeface="Times New Roman" pitchFamily="18" charset="0"/>
              </a:rPr>
              <a:t>What is a </a:t>
            </a:r>
            <a:r>
              <a:rPr lang="en-US" b="1" dirty="0" smtClean="0">
                <a:latin typeface="Times New Roman" pitchFamily="18" charset="0"/>
                <a:cs typeface="Times New Roman" pitchFamily="18" charset="0"/>
              </a:rPr>
              <a:t>Macro-cycle</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Meso-cycle</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Micro-cycle</a:t>
            </a:r>
            <a:r>
              <a:rPr lang="en-US" b="1" dirty="0">
                <a:latin typeface="Times New Roman" pitchFamily="18" charset="0"/>
                <a:cs typeface="Times New Roman" pitchFamily="18" charset="0"/>
              </a:rPr>
              <a:t>?</a:t>
            </a:r>
          </a:p>
          <a:p>
            <a:pPr algn="just"/>
            <a:r>
              <a:rPr lang="en-US" dirty="0">
                <a:latin typeface="Times New Roman" pitchFamily="18" charset="0"/>
                <a:cs typeface="Times New Roman" pitchFamily="18" charset="0"/>
              </a:rPr>
              <a:t>A </a:t>
            </a:r>
            <a:r>
              <a:rPr lang="en-US" dirty="0" smtClean="0">
                <a:latin typeface="Times New Roman" pitchFamily="18" charset="0"/>
                <a:cs typeface="Times New Roman" pitchFamily="18" charset="0"/>
              </a:rPr>
              <a:t>Macro-cycle </a:t>
            </a:r>
            <a:r>
              <a:rPr lang="en-US" dirty="0">
                <a:latin typeface="Times New Roman" pitchFamily="18" charset="0"/>
                <a:cs typeface="Times New Roman" pitchFamily="18" charset="0"/>
              </a:rPr>
              <a:t>is a period (e.g. 11 months) defining the available preparation time up to a major competition.</a:t>
            </a:r>
          </a:p>
          <a:p>
            <a:pPr algn="just"/>
            <a:r>
              <a:rPr lang="en-US" dirty="0">
                <a:latin typeface="Times New Roman" pitchFamily="18" charset="0"/>
                <a:cs typeface="Times New Roman" pitchFamily="18" charset="0"/>
              </a:rPr>
              <a:t>This can be divided into developmental periods called </a:t>
            </a:r>
            <a:r>
              <a:rPr lang="en-US" dirty="0" smtClean="0">
                <a:latin typeface="Times New Roman" pitchFamily="18" charset="0"/>
                <a:cs typeface="Times New Roman" pitchFamily="18" charset="0"/>
              </a:rPr>
              <a:t>Meso-cycles</a:t>
            </a:r>
            <a:r>
              <a:rPr lang="en-US" dirty="0">
                <a:latin typeface="Times New Roman" pitchFamily="18" charset="0"/>
                <a:cs typeface="Times New Roman" pitchFamily="18" charset="0"/>
              </a:rPr>
              <a:t>. A </a:t>
            </a:r>
            <a:r>
              <a:rPr lang="en-US" dirty="0" smtClean="0">
                <a:latin typeface="Times New Roman" pitchFamily="18" charset="0"/>
                <a:cs typeface="Times New Roman" pitchFamily="18" charset="0"/>
              </a:rPr>
              <a:t>Meso-cycle </a:t>
            </a:r>
            <a:r>
              <a:rPr lang="en-US" dirty="0">
                <a:latin typeface="Times New Roman" pitchFamily="18" charset="0"/>
                <a:cs typeface="Times New Roman" pitchFamily="18" charset="0"/>
              </a:rPr>
              <a:t>is usually 4-8 weeks in duration and has a specific objective, e.g. general preparation, specific preparation, competition.</a:t>
            </a:r>
          </a:p>
          <a:p>
            <a:pPr algn="just"/>
            <a:r>
              <a:rPr lang="en-US" dirty="0">
                <a:latin typeface="Times New Roman" pitchFamily="18" charset="0"/>
                <a:cs typeface="Times New Roman" pitchFamily="18" charset="0"/>
              </a:rPr>
              <a:t>A </a:t>
            </a:r>
            <a:r>
              <a:rPr lang="en-US" dirty="0" smtClean="0">
                <a:latin typeface="Times New Roman" pitchFamily="18" charset="0"/>
                <a:cs typeface="Times New Roman" pitchFamily="18" charset="0"/>
              </a:rPr>
              <a:t>Micro-cycle </a:t>
            </a:r>
            <a:r>
              <a:rPr lang="en-US" dirty="0">
                <a:latin typeface="Times New Roman" pitchFamily="18" charset="0"/>
                <a:cs typeface="Times New Roman" pitchFamily="18" charset="0"/>
              </a:rPr>
              <a:t>is a shorter training period of about 7-10 days and includes more detailed information on the intensity, frequency, duration and sequencing of the Training Sessions.</a:t>
            </a:r>
          </a:p>
          <a:p>
            <a:pPr algn="just">
              <a:buNone/>
            </a:pPr>
            <a:r>
              <a:rPr lang="en-US" b="1" dirty="0" smtClean="0">
                <a:latin typeface="Times New Roman" pitchFamily="18" charset="0"/>
                <a:cs typeface="Times New Roman" pitchFamily="18" charset="0"/>
              </a:rPr>
              <a:t>What </a:t>
            </a:r>
            <a:r>
              <a:rPr lang="en-US" b="1" dirty="0">
                <a:latin typeface="Times New Roman" pitchFamily="18" charset="0"/>
                <a:cs typeface="Times New Roman" pitchFamily="18" charset="0"/>
              </a:rPr>
              <a:t>are a training unit and a training session?</a:t>
            </a:r>
          </a:p>
          <a:p>
            <a:pPr algn="just"/>
            <a:r>
              <a:rPr lang="en-US" dirty="0">
                <a:latin typeface="Times New Roman" pitchFamily="18" charset="0"/>
                <a:cs typeface="Times New Roman" pitchFamily="18" charset="0"/>
              </a:rPr>
              <a:t>A training unit is a single activity (e.g. 6 × 60 metres at 90% effort with 2 minutes recovery) with a set objective (e.g. develop specific endurance). A training session is made up of one or more training units, e.g. warm-up unit, Technique </a:t>
            </a:r>
            <a:r>
              <a:rPr lang="en-US" dirty="0" smtClean="0">
                <a:latin typeface="Times New Roman" pitchFamily="18" charset="0"/>
                <a:cs typeface="Times New Roman" pitchFamily="18" charset="0"/>
              </a:rPr>
              <a:t>drills unit</a:t>
            </a:r>
            <a:r>
              <a:rPr lang="en-US" dirty="0">
                <a:latin typeface="Times New Roman" pitchFamily="18" charset="0"/>
                <a:cs typeface="Times New Roman" pitchFamily="18" charset="0"/>
              </a:rPr>
              <a:t>, Speed Endurance unit and a cool-down unit.</a:t>
            </a:r>
          </a:p>
          <a:p>
            <a:pPr algn="just"/>
            <a:r>
              <a:rPr lang="en-US" b="1" dirty="0">
                <a:latin typeface="Times New Roman" pitchFamily="18" charset="0"/>
                <a:cs typeface="Times New Roman" pitchFamily="18" charset="0"/>
              </a:rPr>
              <a:t>What is the training schedule?</a:t>
            </a:r>
          </a:p>
          <a:p>
            <a:pPr algn="just"/>
            <a:r>
              <a:rPr lang="en-US" dirty="0">
                <a:latin typeface="Times New Roman" pitchFamily="18" charset="0"/>
                <a:cs typeface="Times New Roman" pitchFamily="18" charset="0"/>
              </a:rPr>
              <a:t>A training schedule (</a:t>
            </a:r>
            <a:r>
              <a:rPr lang="en-US" dirty="0" smtClean="0">
                <a:latin typeface="Times New Roman" pitchFamily="18" charset="0"/>
                <a:cs typeface="Times New Roman" pitchFamily="18" charset="0"/>
              </a:rPr>
              <a:t>micro-cycle</a:t>
            </a:r>
            <a:r>
              <a:rPr lang="en-US" dirty="0">
                <a:latin typeface="Times New Roman" pitchFamily="18" charset="0"/>
                <a:cs typeface="Times New Roman" pitchFamily="18" charset="0"/>
              </a:rPr>
              <a:t>) comprises several training sessions that can span from 7 to 10 days.</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mtClean="0"/>
              <a:t>Thanks </a:t>
            </a:r>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Planning of training</a:t>
            </a:r>
            <a:endParaRPr lang="en-US" dirty="0"/>
          </a:p>
        </p:txBody>
      </p:sp>
      <p:sp>
        <p:nvSpPr>
          <p:cNvPr id="3" name="Content Placeholder 2"/>
          <p:cNvSpPr>
            <a:spLocks noGrp="1"/>
          </p:cNvSpPr>
          <p:nvPr>
            <p:ph idx="1"/>
          </p:nvPr>
        </p:nvSpPr>
        <p:spPr>
          <a:xfrm>
            <a:off x="457200" y="1600200"/>
            <a:ext cx="8229600" cy="4900634"/>
          </a:xfrm>
        </p:spPr>
        <p:txBody>
          <a:bodyPr>
            <a:normAutofit fontScale="85000" lnSpcReduction="20000"/>
          </a:bodyPr>
          <a:lstStyle/>
          <a:p>
            <a:pPr algn="just">
              <a:buNone/>
            </a:pPr>
            <a:r>
              <a:rPr lang="en-US" dirty="0">
                <a:latin typeface="Times New Roman" pitchFamily="18" charset="0"/>
                <a:cs typeface="Times New Roman" pitchFamily="18" charset="0"/>
              </a:rPr>
              <a:t>The way to controlled training process and meaningful planning of training was long, starting with the first of attempts and errors, leading to scientific based planning which has started to develop during the 19</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Century.</a:t>
            </a:r>
          </a:p>
          <a:p>
            <a:pPr algn="just"/>
            <a:r>
              <a:rPr lang="en-US" dirty="0">
                <a:latin typeface="Times New Roman" pitchFamily="18" charset="0"/>
                <a:cs typeface="Times New Roman" pitchFamily="18" charset="0"/>
              </a:rPr>
              <a:t>Developing or training physical abilities has existed, though in a basic form at first, since the ancient times; it was used for Olympic Games preparation or for military purposes. First systematic principles in training were probably used by the Greek athlete </a:t>
            </a:r>
            <a:r>
              <a:rPr lang="en-US" dirty="0" err="1">
                <a:latin typeface="Times New Roman" pitchFamily="18" charset="0"/>
                <a:cs typeface="Times New Roman" pitchFamily="18" charset="0"/>
              </a:rPr>
              <a:t>Milon</a:t>
            </a:r>
            <a:r>
              <a:rPr lang="en-US" dirty="0">
                <a:latin typeface="Times New Roman" pitchFamily="18" charset="0"/>
                <a:cs typeface="Times New Roman" pitchFamily="18" charset="0"/>
              </a:rPr>
              <a:t> who implemented the principle of systematic </a:t>
            </a:r>
            <a:r>
              <a:rPr lang="en-US" b="1" dirty="0">
                <a:latin typeface="Times New Roman" pitchFamily="18" charset="0"/>
                <a:cs typeface="Times New Roman" pitchFamily="18" charset="0"/>
              </a:rPr>
              <a:t>planning </a:t>
            </a:r>
            <a:r>
              <a:rPr lang="en-US" dirty="0">
                <a:latin typeface="Times New Roman" pitchFamily="18" charset="0"/>
                <a:cs typeface="Times New Roman" pitchFamily="18" charset="0"/>
              </a:rPr>
              <a:t>as early as in the 6</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Century BC. He determined the training cycle by carrying a bull calf on his back each day until the animal reached maturity.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786478"/>
          </a:xfrm>
        </p:spPr>
        <p:txBody>
          <a:bodyPr>
            <a:normAutofit fontScale="85000" lnSpcReduction="20000"/>
          </a:bodyPr>
          <a:lstStyle/>
          <a:p>
            <a:pPr algn="just">
              <a:buNone/>
            </a:pPr>
            <a:r>
              <a:rPr lang="en-US" dirty="0">
                <a:latin typeface="Times New Roman" pitchFamily="18" charset="0"/>
                <a:cs typeface="Times New Roman" pitchFamily="18" charset="0"/>
              </a:rPr>
              <a:t>Modern scientific theories from the mid of 20</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century formed the basis of training planning – periodization. It was introduced to training practice in the 1950s and early 1960s when coaches realized that focusing on an important competition was more effective than preparing athletes for a </a:t>
            </a:r>
            <a:r>
              <a:rPr lang="en-US" b="1" dirty="0">
                <a:latin typeface="Times New Roman" pitchFamily="18" charset="0"/>
                <a:cs typeface="Times New Roman" pitchFamily="18" charset="0"/>
              </a:rPr>
              <a:t>year-round competition programme </a:t>
            </a:r>
            <a:r>
              <a:rPr lang="en-US" dirty="0">
                <a:latin typeface="Times New Roman" pitchFamily="18" charset="0"/>
                <a:cs typeface="Times New Roman" pitchFamily="18" charset="0"/>
              </a:rPr>
              <a:t>as the athletes are not able to withstand the enormous training load to which they were subjects. The roots and idea of periodization come from </a:t>
            </a:r>
            <a:r>
              <a:rPr lang="en-US" b="1" dirty="0">
                <a:latin typeface="Times New Roman" pitchFamily="18" charset="0"/>
                <a:cs typeface="Times New Roman" pitchFamily="18" charset="0"/>
              </a:rPr>
              <a:t>Hans </a:t>
            </a:r>
            <a:r>
              <a:rPr lang="en-US" b="1" dirty="0" err="1">
                <a:latin typeface="Times New Roman" pitchFamily="18" charset="0"/>
                <a:cs typeface="Times New Roman" pitchFamily="18" charset="0"/>
              </a:rPr>
              <a:t>Selye’s</a:t>
            </a:r>
            <a:r>
              <a:rPr lang="en-US" b="1" dirty="0">
                <a:latin typeface="Times New Roman" pitchFamily="18" charset="0"/>
                <a:cs typeface="Times New Roman" pitchFamily="18" charset="0"/>
              </a:rPr>
              <a:t> model</a:t>
            </a:r>
            <a:r>
              <a:rPr lang="en-US" dirty="0">
                <a:latin typeface="Times New Roman" pitchFamily="18" charset="0"/>
                <a:cs typeface="Times New Roman" pitchFamily="18" charset="0"/>
              </a:rPr>
              <a:t>, known as the </a:t>
            </a:r>
            <a:r>
              <a:rPr lang="en-US" b="1" dirty="0">
                <a:latin typeface="Times New Roman" pitchFamily="18" charset="0"/>
                <a:cs typeface="Times New Roman" pitchFamily="18" charset="0"/>
              </a:rPr>
              <a:t>General Adaptation Syndrome</a:t>
            </a:r>
            <a:r>
              <a:rPr lang="en-US" dirty="0">
                <a:latin typeface="Times New Roman" pitchFamily="18" charset="0"/>
                <a:cs typeface="Times New Roman" pitchFamily="18" charset="0"/>
              </a:rPr>
              <a:t> which was first used by the athletic community in the late 1950s. </a:t>
            </a:r>
            <a:r>
              <a:rPr lang="en-US" dirty="0" err="1">
                <a:latin typeface="Times New Roman" pitchFamily="18" charset="0"/>
                <a:cs typeface="Times New Roman" pitchFamily="18" charset="0"/>
              </a:rPr>
              <a:t>Selye</a:t>
            </a:r>
            <a:r>
              <a:rPr lang="en-US" dirty="0">
                <a:latin typeface="Times New Roman" pitchFamily="18" charset="0"/>
                <a:cs typeface="Times New Roman" pitchFamily="18" charset="0"/>
              </a:rPr>
              <a:t> identified sources of biological stress and referred to them as </a:t>
            </a:r>
            <a:r>
              <a:rPr lang="en-US" b="1" i="1" dirty="0">
                <a:latin typeface="Times New Roman" pitchFamily="18" charset="0"/>
                <a:cs typeface="Times New Roman" pitchFamily="18" charset="0"/>
              </a:rPr>
              <a:t>eustress</a:t>
            </a:r>
            <a:r>
              <a:rPr lang="en-US" dirty="0">
                <a:latin typeface="Times New Roman" pitchFamily="18" charset="0"/>
                <a:cs typeface="Times New Roman" pitchFamily="18" charset="0"/>
              </a:rPr>
              <a:t>, which denotes beneficial muscular strength and growth, and as </a:t>
            </a:r>
            <a:r>
              <a:rPr lang="en-US" b="1" i="1" dirty="0">
                <a:latin typeface="Times New Roman" pitchFamily="18" charset="0"/>
                <a:cs typeface="Times New Roman" pitchFamily="18" charset="0"/>
              </a:rPr>
              <a:t>distress</a:t>
            </a:r>
            <a:r>
              <a:rPr lang="en-US" dirty="0">
                <a:latin typeface="Times New Roman" pitchFamily="18" charset="0"/>
                <a:cs typeface="Times New Roman" pitchFamily="18" charset="0"/>
              </a:rPr>
              <a:t>, which is stress that can lead to damage, disease, and necrosis of tissue.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dirty="0">
                <a:latin typeface="Times New Roman" pitchFamily="18" charset="0"/>
                <a:cs typeface="Times New Roman" pitchFamily="18" charset="0"/>
              </a:rPr>
              <a:t>The purpose of a Training Plan is to identify the work to be carried out to achieve agreed objectives. Training Plans should be drawn up to identify long-term (4 years) goals as well as short-term plans for the forthcoming season. For the rest of this topic, I will concentrate on the development of the short-term annual Training Plan. In its simplest form, the plan could comprise of a single, A4 sheet identifying the overall plan for the year, and more detailed weekly plans identifying the specific activities the athlete is to carry out.</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Information Gathering</a:t>
            </a:r>
            <a:br>
              <a:rPr lang="en-US" b="1" dirty="0"/>
            </a:br>
            <a:endParaRPr lang="en-US" dirty="0"/>
          </a:p>
        </p:txBody>
      </p:sp>
      <p:sp>
        <p:nvSpPr>
          <p:cNvPr id="3" name="Content Placeholder 2"/>
          <p:cNvSpPr>
            <a:spLocks noGrp="1"/>
          </p:cNvSpPr>
          <p:nvPr>
            <p:ph idx="1"/>
          </p:nvPr>
        </p:nvSpPr>
        <p:spPr>
          <a:xfrm>
            <a:off x="457200" y="1071546"/>
            <a:ext cx="8229600" cy="5572164"/>
          </a:xfrm>
        </p:spPr>
        <p:txBody>
          <a:bodyPr>
            <a:normAutofit fontScale="77500" lnSpcReduction="20000"/>
          </a:bodyPr>
          <a:lstStyle/>
          <a:p>
            <a:pPr algn="just">
              <a:buNone/>
            </a:pPr>
            <a:r>
              <a:rPr lang="en-US" dirty="0">
                <a:latin typeface="Times New Roman" pitchFamily="18" charset="0"/>
                <a:cs typeface="Times New Roman" pitchFamily="18" charset="0"/>
              </a:rPr>
              <a:t>The first stage of preparing a Training Plan is to gather background information about your athlete and the objectives for the forthcoming season. The sort of information to collect is as follows:</a:t>
            </a:r>
          </a:p>
          <a:p>
            <a:pPr lvl="0" algn="just"/>
            <a:r>
              <a:rPr lang="en-US" b="1" dirty="0">
                <a:latin typeface="Times New Roman" pitchFamily="18" charset="0"/>
                <a:cs typeface="Times New Roman" pitchFamily="18" charset="0"/>
              </a:rPr>
              <a:t>Personal details</a:t>
            </a:r>
          </a:p>
          <a:p>
            <a:pPr lvl="0" algn="just"/>
            <a:r>
              <a:rPr lang="en-US" dirty="0">
                <a:latin typeface="Times New Roman" pitchFamily="18" charset="0"/>
                <a:cs typeface="Times New Roman" pitchFamily="18" charset="0"/>
              </a:rPr>
              <a:t>Name, address, date of birth, telephone numbers, transport arrangements</a:t>
            </a:r>
          </a:p>
          <a:p>
            <a:pPr lvl="0" algn="just"/>
            <a:r>
              <a:rPr lang="en-US" b="1" dirty="0">
                <a:latin typeface="Times New Roman" pitchFamily="18" charset="0"/>
                <a:cs typeface="Times New Roman" pitchFamily="18" charset="0"/>
              </a:rPr>
              <a:t>Objectives</a:t>
            </a:r>
          </a:p>
          <a:p>
            <a:pPr lvl="0" algn="just"/>
            <a:r>
              <a:rPr lang="en-US" dirty="0">
                <a:latin typeface="Times New Roman" pitchFamily="18" charset="0"/>
                <a:cs typeface="Times New Roman" pitchFamily="18" charset="0"/>
              </a:rPr>
              <a:t>Performance (time, height, distance)</a:t>
            </a:r>
          </a:p>
          <a:p>
            <a:pPr lvl="0" algn="just"/>
            <a:r>
              <a:rPr lang="en-US" dirty="0">
                <a:latin typeface="Times New Roman" pitchFamily="18" charset="0"/>
                <a:cs typeface="Times New Roman" pitchFamily="18" charset="0"/>
              </a:rPr>
              <a:t>Technical (development of event technique)</a:t>
            </a:r>
          </a:p>
          <a:p>
            <a:pPr lvl="0" algn="just"/>
            <a:r>
              <a:rPr lang="en-US" dirty="0">
                <a:latin typeface="Times New Roman" pitchFamily="18" charset="0"/>
                <a:cs typeface="Times New Roman" pitchFamily="18" charset="0"/>
              </a:rPr>
              <a:t>Indoor and/or outdoor season</a:t>
            </a:r>
          </a:p>
          <a:p>
            <a:pPr lvl="0" algn="just"/>
            <a:r>
              <a:rPr lang="en-US" dirty="0">
                <a:latin typeface="Times New Roman" pitchFamily="18" charset="0"/>
                <a:cs typeface="Times New Roman" pitchFamily="18" charset="0"/>
              </a:rPr>
              <a:t>Experience</a:t>
            </a:r>
          </a:p>
          <a:p>
            <a:pPr lvl="0" algn="just"/>
            <a:r>
              <a:rPr lang="en-US" dirty="0">
                <a:latin typeface="Times New Roman" pitchFamily="18" charset="0"/>
                <a:cs typeface="Times New Roman" pitchFamily="18" charset="0"/>
              </a:rPr>
              <a:t>Personal best (PB's)</a:t>
            </a:r>
          </a:p>
          <a:p>
            <a:pPr lvl="0" algn="just"/>
            <a:r>
              <a:rPr lang="en-US" dirty="0">
                <a:latin typeface="Times New Roman" pitchFamily="18" charset="0"/>
                <a:cs typeface="Times New Roman" pitchFamily="18" charset="0"/>
              </a:rPr>
              <a:t>Competition experience (club, county, national, country)</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428604"/>
            <a:ext cx="8229600" cy="6215106"/>
          </a:xfrm>
        </p:spPr>
        <p:txBody>
          <a:bodyPr>
            <a:normAutofit fontScale="62500" lnSpcReduction="20000"/>
          </a:bodyPr>
          <a:lstStyle/>
          <a:p>
            <a:pPr algn="just"/>
            <a:r>
              <a:rPr lang="en-US" b="1" dirty="0">
                <a:latin typeface="Times New Roman" pitchFamily="18" charset="0"/>
                <a:cs typeface="Times New Roman" pitchFamily="18" charset="0"/>
              </a:rPr>
              <a:t>Equipment</a:t>
            </a:r>
          </a:p>
          <a:p>
            <a:pPr lvl="1" algn="just"/>
            <a:r>
              <a:rPr lang="en-US" sz="3200" dirty="0">
                <a:latin typeface="Times New Roman" pitchFamily="18" charset="0"/>
                <a:cs typeface="Times New Roman" pitchFamily="18" charset="0"/>
              </a:rPr>
              <a:t>Does the athlete have his equipment (e.g. starting blocks, javelin, etc.)?</a:t>
            </a:r>
          </a:p>
          <a:p>
            <a:pPr lvl="1" algn="just"/>
            <a:r>
              <a:rPr lang="en-US" sz="3200" dirty="0">
                <a:latin typeface="Times New Roman" pitchFamily="18" charset="0"/>
                <a:cs typeface="Times New Roman" pitchFamily="18" charset="0"/>
              </a:rPr>
              <a:t>Harness and </a:t>
            </a:r>
            <a:r>
              <a:rPr lang="en-US" sz="3200" dirty="0" err="1">
                <a:latin typeface="Times New Roman" pitchFamily="18" charset="0"/>
                <a:cs typeface="Times New Roman" pitchFamily="18" charset="0"/>
              </a:rPr>
              <a:t>tyre</a:t>
            </a:r>
            <a:endParaRPr lang="en-US" sz="3200" dirty="0">
              <a:latin typeface="Times New Roman" pitchFamily="18" charset="0"/>
              <a:cs typeface="Times New Roman" pitchFamily="18" charset="0"/>
            </a:endParaRPr>
          </a:p>
          <a:p>
            <a:pPr lvl="1" algn="just"/>
            <a:r>
              <a:rPr lang="en-US" sz="3200" dirty="0">
                <a:latin typeface="Times New Roman" pitchFamily="18" charset="0"/>
                <a:cs typeface="Times New Roman" pitchFamily="18" charset="0"/>
              </a:rPr>
              <a:t>Elastic harness</a:t>
            </a:r>
          </a:p>
          <a:p>
            <a:pPr lvl="1" algn="just"/>
            <a:r>
              <a:rPr lang="en-US" sz="3200" dirty="0">
                <a:latin typeface="Times New Roman" pitchFamily="18" charset="0"/>
                <a:cs typeface="Times New Roman" pitchFamily="18" charset="0"/>
              </a:rPr>
              <a:t>Weight jackets</a:t>
            </a:r>
          </a:p>
          <a:p>
            <a:pPr lvl="1" algn="just"/>
            <a:r>
              <a:rPr lang="en-US" sz="3200" dirty="0">
                <a:latin typeface="Times New Roman" pitchFamily="18" charset="0"/>
                <a:cs typeface="Times New Roman" pitchFamily="18" charset="0"/>
              </a:rPr>
              <a:t>Video camera</a:t>
            </a:r>
          </a:p>
          <a:p>
            <a:pPr lvl="1" algn="just"/>
            <a:r>
              <a:rPr lang="en-US" sz="3200" dirty="0">
                <a:latin typeface="Times New Roman" pitchFamily="18" charset="0"/>
                <a:cs typeface="Times New Roman" pitchFamily="18" charset="0"/>
              </a:rPr>
              <a:t>Distance, time, % effort matrix chart</a:t>
            </a:r>
          </a:p>
          <a:p>
            <a:pPr algn="just"/>
            <a:r>
              <a:rPr lang="en-US" b="1" dirty="0">
                <a:latin typeface="Times New Roman" pitchFamily="18" charset="0"/>
                <a:cs typeface="Times New Roman" pitchFamily="18" charset="0"/>
              </a:rPr>
              <a:t>Finance</a:t>
            </a:r>
          </a:p>
          <a:p>
            <a:pPr lvl="1" algn="just"/>
            <a:r>
              <a:rPr lang="en-US" sz="3200" dirty="0">
                <a:latin typeface="Times New Roman" pitchFamily="18" charset="0"/>
                <a:cs typeface="Times New Roman" pitchFamily="18" charset="0"/>
              </a:rPr>
              <a:t>Where can grants be obtained from?</a:t>
            </a:r>
          </a:p>
          <a:p>
            <a:pPr algn="just"/>
            <a:r>
              <a:rPr lang="en-US" dirty="0">
                <a:latin typeface="Times New Roman" pitchFamily="18" charset="0"/>
                <a:cs typeface="Times New Roman" pitchFamily="18" charset="0"/>
              </a:rPr>
              <a:t>Competition</a:t>
            </a:r>
          </a:p>
          <a:p>
            <a:pPr lvl="1" algn="just"/>
            <a:r>
              <a:rPr lang="en-US" sz="3200" dirty="0">
                <a:latin typeface="Times New Roman" pitchFamily="18" charset="0"/>
                <a:cs typeface="Times New Roman" pitchFamily="18" charset="0"/>
              </a:rPr>
              <a:t>Date of the main competition</a:t>
            </a:r>
          </a:p>
          <a:p>
            <a:pPr lvl="1" algn="just"/>
            <a:r>
              <a:rPr lang="en-US" sz="3200" dirty="0">
                <a:latin typeface="Times New Roman" pitchFamily="18" charset="0"/>
                <a:cs typeface="Times New Roman" pitchFamily="18" charset="0"/>
              </a:rPr>
              <a:t>National and Area Championships</a:t>
            </a:r>
          </a:p>
          <a:p>
            <a:pPr lvl="1" algn="just"/>
            <a:r>
              <a:rPr lang="en-US" sz="3200" dirty="0">
                <a:latin typeface="Times New Roman" pitchFamily="18" charset="0"/>
                <a:cs typeface="Times New Roman" pitchFamily="18" charset="0"/>
              </a:rPr>
              <a:t>School, University competitions</a:t>
            </a:r>
          </a:p>
          <a:p>
            <a:pPr lvl="1" algn="just"/>
            <a:r>
              <a:rPr lang="en-US" sz="3200" dirty="0">
                <a:latin typeface="Times New Roman" pitchFamily="18" charset="0"/>
                <a:cs typeface="Times New Roman" pitchFamily="18" charset="0"/>
              </a:rPr>
              <a:t>Required qualification times for competitions</a:t>
            </a:r>
          </a:p>
          <a:p>
            <a:pPr algn="just"/>
            <a:r>
              <a:rPr lang="en-US" dirty="0">
                <a:latin typeface="Times New Roman" pitchFamily="18" charset="0"/>
                <a:cs typeface="Times New Roman" pitchFamily="18" charset="0"/>
              </a:rPr>
              <a:t>Fixture lists - Club, County etc.</a:t>
            </a:r>
          </a:p>
          <a:p>
            <a:pPr algn="just"/>
            <a:r>
              <a:rPr lang="en-US" dirty="0">
                <a:latin typeface="Times New Roman" pitchFamily="18" charset="0"/>
                <a:cs typeface="Times New Roman" pitchFamily="18" charset="0"/>
              </a:rPr>
              <a:t>Open Meetings</a:t>
            </a:r>
          </a:p>
          <a:p>
            <a:pPr algn="just"/>
            <a:r>
              <a:rPr lang="en-US" dirty="0">
                <a:latin typeface="Times New Roman" pitchFamily="18" charset="0"/>
                <a:cs typeface="Times New Roman" pitchFamily="18" charset="0"/>
              </a:rPr>
              <a:t>Competitors</a:t>
            </a:r>
          </a:p>
          <a:p>
            <a:pPr lvl="1" algn="just"/>
            <a:r>
              <a:rPr lang="en-US" sz="3200" dirty="0">
                <a:latin typeface="Times New Roman" pitchFamily="18" charset="0"/>
                <a:cs typeface="Times New Roman" pitchFamily="18" charset="0"/>
              </a:rPr>
              <a:t>Who are the competition and what are their PB's?</a:t>
            </a:r>
          </a:p>
          <a:p>
            <a:pPr algn="just"/>
            <a:r>
              <a:rPr lang="en-US" dirty="0">
                <a:latin typeface="Times New Roman" pitchFamily="18" charset="0"/>
                <a:cs typeface="Times New Roman" pitchFamily="18" charset="0"/>
              </a:rPr>
              <a:t>Recent competition results</a:t>
            </a:r>
          </a:p>
          <a:p>
            <a:pPr algn="just"/>
            <a:r>
              <a:rPr lang="en-US" dirty="0">
                <a:latin typeface="Times New Roman" pitchFamily="18" charset="0"/>
                <a:cs typeface="Times New Roman" pitchFamily="18" charset="0"/>
              </a:rPr>
              <a:t>Competition </a:t>
            </a:r>
            <a:r>
              <a:rPr lang="en-US" dirty="0" smtClean="0">
                <a:latin typeface="Times New Roman" pitchFamily="18" charset="0"/>
                <a:cs typeface="Times New Roman" pitchFamily="18" charset="0"/>
              </a:rPr>
              <a:t>behavior</a:t>
            </a:r>
            <a:endParaRPr lang="en-US" dirty="0">
              <a:latin typeface="Times New Roman" pitchFamily="18" charset="0"/>
              <a:cs typeface="Times New Roman" pitchFamily="18" charset="0"/>
            </a:endParaRP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472518" cy="6286544"/>
          </a:xfrm>
        </p:spPr>
        <p:txBody>
          <a:bodyPr>
            <a:normAutofit fontScale="62500" lnSpcReduction="20000"/>
          </a:bodyPr>
          <a:lstStyle/>
          <a:p>
            <a:pPr algn="just"/>
            <a:r>
              <a:rPr lang="en-US" dirty="0">
                <a:latin typeface="Times New Roman" pitchFamily="18" charset="0"/>
                <a:cs typeface="Times New Roman" pitchFamily="18" charset="0"/>
              </a:rPr>
              <a:t>Athlete's other Commitments</a:t>
            </a:r>
          </a:p>
          <a:p>
            <a:pPr lvl="1" algn="just"/>
            <a:r>
              <a:rPr lang="en-US" dirty="0">
                <a:latin typeface="Times New Roman" pitchFamily="18" charset="0"/>
                <a:cs typeface="Times New Roman" pitchFamily="18" charset="0"/>
              </a:rPr>
              <a:t>School, college, work, part-time jobs</a:t>
            </a:r>
          </a:p>
          <a:p>
            <a:pPr lvl="1" algn="just"/>
            <a:r>
              <a:rPr lang="en-US" dirty="0">
                <a:latin typeface="Times New Roman" pitchFamily="18" charset="0"/>
                <a:cs typeface="Times New Roman" pitchFamily="18" charset="0"/>
              </a:rPr>
              <a:t>Family and partner</a:t>
            </a:r>
          </a:p>
          <a:p>
            <a:pPr lvl="1" algn="just"/>
            <a:r>
              <a:rPr lang="en-US" dirty="0">
                <a:latin typeface="Times New Roman" pitchFamily="18" charset="0"/>
                <a:cs typeface="Times New Roman" pitchFamily="18" charset="0"/>
              </a:rPr>
              <a:t>Hobbies and other sports</a:t>
            </a:r>
          </a:p>
          <a:p>
            <a:pPr algn="just"/>
            <a:r>
              <a:rPr lang="en-US" dirty="0">
                <a:latin typeface="Times New Roman" pitchFamily="18" charset="0"/>
                <a:cs typeface="Times New Roman" pitchFamily="18" charset="0"/>
              </a:rPr>
              <a:t>Time available for training</a:t>
            </a:r>
          </a:p>
          <a:p>
            <a:pPr algn="just"/>
            <a:r>
              <a:rPr lang="en-US" dirty="0">
                <a:latin typeface="Times New Roman" pitchFamily="18" charset="0"/>
                <a:cs typeface="Times New Roman" pitchFamily="18" charset="0"/>
              </a:rPr>
              <a:t>Planned holidays</a:t>
            </a:r>
          </a:p>
          <a:p>
            <a:pPr algn="just"/>
            <a:r>
              <a:rPr lang="en-US" dirty="0">
                <a:latin typeface="Times New Roman" pitchFamily="18" charset="0"/>
                <a:cs typeface="Times New Roman" pitchFamily="18" charset="0"/>
              </a:rPr>
              <a:t>Medical</a:t>
            </a:r>
          </a:p>
          <a:p>
            <a:pPr lvl="1" algn="just"/>
            <a:r>
              <a:rPr lang="en-US" dirty="0">
                <a:latin typeface="Times New Roman" pitchFamily="18" charset="0"/>
                <a:cs typeface="Times New Roman" pitchFamily="18" charset="0"/>
              </a:rPr>
              <a:t>Previous injuries or illness</a:t>
            </a:r>
          </a:p>
          <a:p>
            <a:pPr lvl="1" algn="just"/>
            <a:r>
              <a:rPr lang="en-US" dirty="0">
                <a:latin typeface="Times New Roman" pitchFamily="18" charset="0"/>
                <a:cs typeface="Times New Roman" pitchFamily="18" charset="0"/>
              </a:rPr>
              <a:t>Current problems (diabetes, asthma etc.)</a:t>
            </a:r>
          </a:p>
          <a:p>
            <a:pPr lvl="1" algn="just"/>
            <a:r>
              <a:rPr lang="en-US" dirty="0">
                <a:latin typeface="Times New Roman" pitchFamily="18" charset="0"/>
                <a:cs typeface="Times New Roman" pitchFamily="18" charset="0"/>
              </a:rPr>
              <a:t>Access to medical support</a:t>
            </a:r>
          </a:p>
          <a:p>
            <a:pPr lvl="1" algn="just"/>
            <a:r>
              <a:rPr lang="en-US" dirty="0">
                <a:latin typeface="Times New Roman" pitchFamily="18" charset="0"/>
                <a:cs typeface="Times New Roman" pitchFamily="18" charset="0"/>
              </a:rPr>
              <a:t>Physiotherapy support</a:t>
            </a:r>
          </a:p>
          <a:p>
            <a:pPr algn="just"/>
            <a:r>
              <a:rPr lang="en-US" dirty="0" smtClean="0">
                <a:latin typeface="Times New Roman" pitchFamily="18" charset="0"/>
                <a:cs typeface="Times New Roman" pitchFamily="18" charset="0"/>
              </a:rPr>
              <a:t>Training </a:t>
            </a:r>
            <a:r>
              <a:rPr lang="en-US" dirty="0">
                <a:latin typeface="Times New Roman" pitchFamily="18" charset="0"/>
                <a:cs typeface="Times New Roman" pitchFamily="18" charset="0"/>
              </a:rPr>
              <a:t>facilities</a:t>
            </a:r>
          </a:p>
          <a:p>
            <a:pPr lvl="1" algn="just"/>
            <a:r>
              <a:rPr lang="en-US" dirty="0">
                <a:latin typeface="Times New Roman" pitchFamily="18" charset="0"/>
                <a:cs typeface="Times New Roman" pitchFamily="18" charset="0"/>
              </a:rPr>
              <a:t>Tracks and other running facilities (bad weather)</a:t>
            </a:r>
          </a:p>
          <a:p>
            <a:pPr lvl="1" algn="just"/>
            <a:r>
              <a:rPr lang="en-US" dirty="0">
                <a:latin typeface="Times New Roman" pitchFamily="18" charset="0"/>
                <a:cs typeface="Times New Roman" pitchFamily="18" charset="0"/>
              </a:rPr>
              <a:t>Gymnasiums and weight training</a:t>
            </a:r>
          </a:p>
          <a:p>
            <a:pPr lvl="1" algn="just"/>
            <a:r>
              <a:rPr lang="en-US" dirty="0">
                <a:latin typeface="Times New Roman" pitchFamily="18" charset="0"/>
                <a:cs typeface="Times New Roman" pitchFamily="18" charset="0"/>
              </a:rPr>
              <a:t>Swimming pools, saunas and massage</a:t>
            </a:r>
          </a:p>
          <a:p>
            <a:pPr algn="just"/>
            <a:r>
              <a:rPr lang="en-US" dirty="0">
                <a:latin typeface="Times New Roman" pitchFamily="18" charset="0"/>
                <a:cs typeface="Times New Roman" pitchFamily="18" charset="0"/>
              </a:rPr>
              <a:t>Coaching Workshops</a:t>
            </a:r>
          </a:p>
          <a:p>
            <a:pPr algn="just"/>
            <a:r>
              <a:rPr lang="en-US" dirty="0">
                <a:latin typeface="Times New Roman" pitchFamily="18" charset="0"/>
                <a:cs typeface="Times New Roman" pitchFamily="18" charset="0"/>
              </a:rPr>
              <a:t>Last season</a:t>
            </a:r>
          </a:p>
          <a:p>
            <a:pPr lvl="1" algn="just"/>
            <a:r>
              <a:rPr lang="en-US" dirty="0">
                <a:latin typeface="Times New Roman" pitchFamily="18" charset="0"/>
                <a:cs typeface="Times New Roman" pitchFamily="18" charset="0"/>
              </a:rPr>
              <a:t>What can be learnt from last season - good and bad aspects</a:t>
            </a:r>
          </a:p>
          <a:p>
            <a:pPr algn="just"/>
            <a:r>
              <a:rPr lang="en-US" dirty="0">
                <a:latin typeface="Times New Roman" pitchFamily="18" charset="0"/>
                <a:cs typeface="Times New Roman" pitchFamily="18" charset="0"/>
              </a:rPr>
              <a:t>Key questions for the athlete</a:t>
            </a:r>
          </a:p>
          <a:p>
            <a:pPr lvl="1" algn="just"/>
            <a:r>
              <a:rPr lang="en-US" dirty="0">
                <a:latin typeface="Times New Roman" pitchFamily="18" charset="0"/>
                <a:cs typeface="Times New Roman" pitchFamily="18" charset="0"/>
              </a:rPr>
              <a:t>How serious are you about your athletics?</a:t>
            </a:r>
          </a:p>
          <a:p>
            <a:pPr lvl="1" algn="just"/>
            <a:r>
              <a:rPr lang="en-US" dirty="0">
                <a:latin typeface="Times New Roman" pitchFamily="18" charset="0"/>
                <a:cs typeface="Times New Roman" pitchFamily="18" charset="0"/>
              </a:rPr>
              <a:t>What do you expect from your coach?</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Analysis of the last program</a:t>
            </a:r>
            <a:br>
              <a:rPr lang="en-US" b="1" dirty="0"/>
            </a:br>
            <a:endParaRPr lang="en-US" dirty="0"/>
          </a:p>
        </p:txBody>
      </p:sp>
      <p:sp>
        <p:nvSpPr>
          <p:cNvPr id="3" name="Content Placeholder 2"/>
          <p:cNvSpPr>
            <a:spLocks noGrp="1"/>
          </p:cNvSpPr>
          <p:nvPr>
            <p:ph idx="1"/>
          </p:nvPr>
        </p:nvSpPr>
        <p:spPr>
          <a:xfrm>
            <a:off x="457200" y="1214422"/>
            <a:ext cx="8229600" cy="5286412"/>
          </a:xfrm>
        </p:spPr>
        <p:txBody>
          <a:bodyPr>
            <a:normAutofit fontScale="77500" lnSpcReduction="20000"/>
          </a:bodyPr>
          <a:lstStyle/>
          <a:p>
            <a:pPr algn="just"/>
            <a:r>
              <a:rPr lang="en-US" dirty="0">
                <a:latin typeface="Times New Roman" pitchFamily="18" charset="0"/>
                <a:cs typeface="Times New Roman" pitchFamily="18" charset="0"/>
              </a:rPr>
              <a:t>If this is not the first program you have generated with the athlete, then a vital activity to conduct is a SWOT analysis of the last training program:</a:t>
            </a:r>
          </a:p>
          <a:p>
            <a:pPr algn="just"/>
            <a:r>
              <a:rPr lang="en-US" dirty="0">
                <a:latin typeface="Times New Roman" pitchFamily="18" charset="0"/>
                <a:cs typeface="Times New Roman" pitchFamily="18" charset="0"/>
              </a:rPr>
              <a:t>Strengths</a:t>
            </a:r>
          </a:p>
          <a:p>
            <a:pPr lvl="1" algn="just"/>
            <a:r>
              <a:rPr lang="en-US" dirty="0">
                <a:latin typeface="Times New Roman" pitchFamily="18" charset="0"/>
                <a:cs typeface="Times New Roman" pitchFamily="18" charset="0"/>
              </a:rPr>
              <a:t>What were the best aspects of the program and why?</a:t>
            </a:r>
          </a:p>
          <a:p>
            <a:pPr lvl="1" algn="just"/>
            <a:r>
              <a:rPr lang="en-US" dirty="0">
                <a:latin typeface="Times New Roman" pitchFamily="18" charset="0"/>
                <a:cs typeface="Times New Roman" pitchFamily="18" charset="0"/>
              </a:rPr>
              <a:t>What did we do well, and why?</a:t>
            </a:r>
          </a:p>
          <a:p>
            <a:pPr algn="just"/>
            <a:r>
              <a:rPr lang="en-US" dirty="0">
                <a:latin typeface="Times New Roman" pitchFamily="18" charset="0"/>
                <a:cs typeface="Times New Roman" pitchFamily="18" charset="0"/>
              </a:rPr>
              <a:t>Weaknesses</a:t>
            </a:r>
          </a:p>
          <a:p>
            <a:pPr lvl="1" algn="just"/>
            <a:r>
              <a:rPr lang="en-US" dirty="0">
                <a:latin typeface="Times New Roman" pitchFamily="18" charset="0"/>
                <a:cs typeface="Times New Roman" pitchFamily="18" charset="0"/>
              </a:rPr>
              <a:t>Are there gaps in the program?</a:t>
            </a:r>
          </a:p>
          <a:p>
            <a:pPr lvl="1" algn="just"/>
            <a:r>
              <a:rPr lang="en-US" dirty="0">
                <a:latin typeface="Times New Roman" pitchFamily="18" charset="0"/>
                <a:cs typeface="Times New Roman" pitchFamily="18" charset="0"/>
              </a:rPr>
              <a:t>What did we not do very well, and why?</a:t>
            </a:r>
          </a:p>
          <a:p>
            <a:pPr algn="just"/>
            <a:r>
              <a:rPr lang="en-US" dirty="0">
                <a:latin typeface="Times New Roman" pitchFamily="18" charset="0"/>
                <a:cs typeface="Times New Roman" pitchFamily="18" charset="0"/>
              </a:rPr>
              <a:t>Opportunities</a:t>
            </a:r>
          </a:p>
          <a:p>
            <a:pPr lvl="1" algn="just"/>
            <a:r>
              <a:rPr lang="en-US" dirty="0">
                <a:latin typeface="Times New Roman" pitchFamily="18" charset="0"/>
                <a:cs typeface="Times New Roman" pitchFamily="18" charset="0"/>
              </a:rPr>
              <a:t>How can we enhance the program for the benefit of the athlete?</a:t>
            </a:r>
          </a:p>
          <a:p>
            <a:pPr algn="just"/>
            <a:r>
              <a:rPr lang="en-US" dirty="0">
                <a:latin typeface="Times New Roman" pitchFamily="18" charset="0"/>
                <a:cs typeface="Times New Roman" pitchFamily="18" charset="0"/>
              </a:rPr>
              <a:t>Threats</a:t>
            </a:r>
          </a:p>
          <a:p>
            <a:pPr lvl="1" algn="just"/>
            <a:r>
              <a:rPr lang="en-US" dirty="0">
                <a:latin typeface="Times New Roman" pitchFamily="18" charset="0"/>
                <a:cs typeface="Times New Roman" pitchFamily="18" charset="0"/>
              </a:rPr>
              <a:t>What may prevent us from achieving the short- and long-term objectives?</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Athlete Assessment</a:t>
            </a:r>
            <a:br>
              <a:rPr lang="en-US" b="1" dirty="0"/>
            </a:br>
            <a:endParaRPr lang="en-US" dirty="0"/>
          </a:p>
        </p:txBody>
      </p:sp>
      <p:sp>
        <p:nvSpPr>
          <p:cNvPr id="3" name="Content Placeholder 2"/>
          <p:cNvSpPr>
            <a:spLocks noGrp="1"/>
          </p:cNvSpPr>
          <p:nvPr>
            <p:ph idx="1"/>
          </p:nvPr>
        </p:nvSpPr>
        <p:spPr>
          <a:xfrm>
            <a:off x="457200" y="1600200"/>
            <a:ext cx="8229600" cy="4972072"/>
          </a:xfrm>
        </p:spPr>
        <p:txBody>
          <a:bodyPr>
            <a:normAutofit fontScale="85000" lnSpcReduction="10000"/>
          </a:bodyPr>
          <a:lstStyle/>
          <a:p>
            <a:pPr algn="just">
              <a:buNone/>
            </a:pPr>
            <a:r>
              <a:rPr lang="en-US" dirty="0">
                <a:latin typeface="Times New Roman" pitchFamily="18" charset="0"/>
                <a:cs typeface="Times New Roman" pitchFamily="18" charset="0"/>
              </a:rPr>
              <a:t>Before we can start to create a training program, we need to </a:t>
            </a:r>
            <a:r>
              <a:rPr lang="en-US" dirty="0" smtClean="0">
                <a:latin typeface="Times New Roman" pitchFamily="18" charset="0"/>
                <a:cs typeface="Times New Roman" pitchFamily="18" charset="0"/>
              </a:rPr>
              <a:t>analyze </a:t>
            </a:r>
            <a:r>
              <a:rPr lang="en-US" dirty="0">
                <a:latin typeface="Times New Roman" pitchFamily="18" charset="0"/>
                <a:cs typeface="Times New Roman" pitchFamily="18" charset="0"/>
              </a:rPr>
              <a:t>our athlete to determine their strengths and weaknesses. The first step is to identify the ideal attributes (e.g. body build, strength, endurance, speed, </a:t>
            </a:r>
            <a:r>
              <a:rPr lang="en-US" dirty="0" smtClean="0">
                <a:latin typeface="Times New Roman" pitchFamily="18" charset="0"/>
                <a:cs typeface="Times New Roman" pitchFamily="18" charset="0"/>
              </a:rPr>
              <a:t>flexibility etc</a:t>
            </a:r>
            <a:r>
              <a:rPr lang="en-US" dirty="0">
                <a:latin typeface="Times New Roman" pitchFamily="18" charset="0"/>
                <a:cs typeface="Times New Roman" pitchFamily="18" charset="0"/>
              </a:rPr>
              <a:t>.) that will allow our athlete to achieve their agreed goals. The next step is to assess our athlete against our ideal athlete to identify their strengths and weaknesses (gap analysis). Addressing the gaps may require us to think in terms of long-term planning (4-8 years), but for this </a:t>
            </a:r>
            <a:r>
              <a:rPr lang="en-US" dirty="0" smtClean="0">
                <a:latin typeface="Times New Roman" pitchFamily="18" charset="0"/>
                <a:cs typeface="Times New Roman" pitchFamily="18" charset="0"/>
              </a:rPr>
              <a:t>macro-cycle</a:t>
            </a:r>
            <a:r>
              <a:rPr lang="en-US" dirty="0">
                <a:latin typeface="Times New Roman" pitchFamily="18" charset="0"/>
                <a:cs typeface="Times New Roman" pitchFamily="18" charset="0"/>
              </a:rPr>
              <a:t>, we can set realistic but challenging goals to start to address the gaps. The following link provides an example form for this athlete analysis </a:t>
            </a:r>
            <a:r>
              <a:rPr lang="en-US" dirty="0" smtClean="0">
                <a:latin typeface="Times New Roman" pitchFamily="18" charset="0"/>
                <a:cs typeface="Times New Roman" pitchFamily="18" charset="0"/>
              </a:rPr>
              <a:t>process</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962</Words>
  <Application>Microsoft Office PowerPoint</Application>
  <PresentationFormat>On-screen Show (4:3)</PresentationFormat>
  <Paragraphs>115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Planning of training schedule</vt:lpstr>
      <vt:lpstr>Planning of training</vt:lpstr>
      <vt:lpstr>Slide 3</vt:lpstr>
      <vt:lpstr>Slide 4</vt:lpstr>
      <vt:lpstr>Information Gathering </vt:lpstr>
      <vt:lpstr>Slide 6</vt:lpstr>
      <vt:lpstr>Slide 7</vt:lpstr>
      <vt:lpstr>Analysis of the last program </vt:lpstr>
      <vt:lpstr>Athlete Assessment </vt:lpstr>
      <vt:lpstr>Periodisation </vt:lpstr>
      <vt:lpstr>Slide 11</vt:lpstr>
      <vt:lpstr>Slide 12</vt:lpstr>
      <vt:lpstr>Slide 13</vt:lpstr>
      <vt:lpstr>Thanks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of training schedule</dc:title>
  <dc:creator>Windows User</dc:creator>
  <cp:lastModifiedBy>Windows User</cp:lastModifiedBy>
  <cp:revision>6</cp:revision>
  <dcterms:created xsi:type="dcterms:W3CDTF">2020-04-26T11:19:50Z</dcterms:created>
  <dcterms:modified xsi:type="dcterms:W3CDTF">2020-04-26T12:07:30Z</dcterms:modified>
</cp:coreProperties>
</file>